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93" r:id="rId2"/>
    <p:sldId id="294" r:id="rId3"/>
    <p:sldId id="295" r:id="rId4"/>
    <p:sldId id="296" r:id="rId5"/>
    <p:sldId id="297" r:id="rId6"/>
    <p:sldId id="289" r:id="rId7"/>
    <p:sldId id="302" r:id="rId8"/>
    <p:sldId id="303" r:id="rId9"/>
    <p:sldId id="306" r:id="rId10"/>
    <p:sldId id="307" r:id="rId11"/>
    <p:sldId id="308" r:id="rId12"/>
    <p:sldId id="310" r:id="rId13"/>
    <p:sldId id="311" r:id="rId14"/>
    <p:sldId id="31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0A8AD-71E6-4B82-9E5F-E4CA1F07F242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F96F4-DF37-4769-AD75-9DE822143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D3F4-56C2-4839-9ED0-0BE3463F4255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0E4E-837D-45AC-B78F-5F09997D5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D3F4-56C2-4839-9ED0-0BE3463F4255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0E4E-837D-45AC-B78F-5F09997D5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D3F4-56C2-4839-9ED0-0BE3463F4255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0E4E-837D-45AC-B78F-5F09997D5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D3F4-56C2-4839-9ED0-0BE3463F4255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0E4E-837D-45AC-B78F-5F09997D5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D3F4-56C2-4839-9ED0-0BE3463F4255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0E4E-837D-45AC-B78F-5F09997D5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D3F4-56C2-4839-9ED0-0BE3463F4255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0E4E-837D-45AC-B78F-5F09997D5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D3F4-56C2-4839-9ED0-0BE3463F4255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0E4E-837D-45AC-B78F-5F09997D5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D3F4-56C2-4839-9ED0-0BE3463F4255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0E4E-837D-45AC-B78F-5F09997D5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D3F4-56C2-4839-9ED0-0BE3463F4255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0E4E-837D-45AC-B78F-5F09997D5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D3F4-56C2-4839-9ED0-0BE3463F4255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0E4E-837D-45AC-B78F-5F09997D5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D3F4-56C2-4839-9ED0-0BE3463F4255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0E4E-837D-45AC-B78F-5F09997D5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5D3F4-56C2-4839-9ED0-0BE3463F4255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D0E4E-837D-45AC-B78F-5F09997D5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C:\Users\Андрей\Desktop\1419063-94b4228c6f4458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28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428860" y="285728"/>
            <a:ext cx="6500858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000" b="1" spc="150" dirty="0" smtClean="0">
                <a:ln w="11430"/>
                <a:solidFill>
                  <a:srgbClr val="99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Heavy" pitchFamily="34" charset="0"/>
              </a:rPr>
              <a:t>Герои живут рядом</a:t>
            </a:r>
            <a:endParaRPr lang="ru-RU" sz="6000" b="1" spc="150" dirty="0">
              <a:ln w="11430"/>
              <a:solidFill>
                <a:srgbClr val="99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Franklin Gothic Heavy" pitchFamily="34" charset="0"/>
            </a:endParaRPr>
          </a:p>
        </p:txBody>
      </p:sp>
      <p:pic>
        <p:nvPicPr>
          <p:cNvPr id="11" name="Picture 2" descr="C:\Users\Андрей\Desktop\getImage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000240"/>
            <a:ext cx="5048285" cy="378621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2" name="TextBox 11"/>
          <p:cNvSpPr txBox="1"/>
          <p:nvPr/>
        </p:nvSpPr>
        <p:spPr>
          <a:xfrm>
            <a:off x="2857488" y="5857892"/>
            <a:ext cx="592935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400" b="1" spc="150" dirty="0" smtClean="0">
                <a:ln w="11430"/>
                <a:solidFill>
                  <a:srgbClr val="99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Heavy" pitchFamily="34" charset="0"/>
              </a:rPr>
              <a:t>Подготовила: воспитатель </a:t>
            </a:r>
            <a:r>
              <a:rPr lang="ru-RU" sz="1400" b="1" spc="150" dirty="0" err="1" smtClean="0">
                <a:ln w="11430"/>
                <a:solidFill>
                  <a:srgbClr val="99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Heavy" pitchFamily="34" charset="0"/>
              </a:rPr>
              <a:t>Косенко</a:t>
            </a:r>
            <a:r>
              <a:rPr lang="ru-RU" sz="1400" b="1" spc="150" dirty="0" smtClean="0">
                <a:ln w="11430"/>
                <a:solidFill>
                  <a:srgbClr val="99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Heavy" pitchFamily="34" charset="0"/>
              </a:rPr>
              <a:t> Ольга Васильевна                                 МДОУ детский сад №4 «Солнышко» </a:t>
            </a:r>
            <a:endParaRPr lang="ru-RU" sz="1400" b="1" spc="150" dirty="0">
              <a:ln w="11430"/>
              <a:solidFill>
                <a:srgbClr val="99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Franklin Gothic Heavy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7800" y="0"/>
            <a:ext cx="9211800" cy="6858000"/>
          </a:xfrm>
          <a:prstGeom prst="rect">
            <a:avLst/>
          </a:prstGeom>
          <a:noFill/>
        </p:spPr>
      </p:pic>
      <p:pic>
        <p:nvPicPr>
          <p:cNvPr id="4" name="Picture 2" descr="C:\Users\Андрей\Desktop\п\IMG_33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428604"/>
            <a:ext cx="5286412" cy="396480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1285852" y="4500570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50" dirty="0" smtClean="0">
                <a:ln w="11430"/>
                <a:solidFill>
                  <a:srgbClr val="99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Heavy" pitchFamily="34" charset="0"/>
              </a:rPr>
              <a:t>На территории МКОУ СОШ №4 находится памятник </a:t>
            </a:r>
          </a:p>
          <a:p>
            <a:pPr algn="ctr"/>
            <a:r>
              <a:rPr lang="ru-RU" b="1" spc="150" dirty="0" smtClean="0">
                <a:ln w="11430"/>
                <a:solidFill>
                  <a:srgbClr val="99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Heavy" pitchFamily="34" charset="0"/>
              </a:rPr>
              <a:t>Никто не забыт, ничто не забыто</a:t>
            </a:r>
          </a:p>
          <a:p>
            <a:pPr algn="ctr"/>
            <a:r>
              <a:rPr lang="ru-RU" b="1" spc="150" dirty="0" smtClean="0">
                <a:ln w="11430"/>
                <a:solidFill>
                  <a:srgbClr val="99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Heavy" pitchFamily="34" charset="0"/>
              </a:rPr>
              <a:t>В память воинам Андреевского сельского совета погибшим в войне 1941- 1945 гг.</a:t>
            </a:r>
            <a:endParaRPr lang="ru-RU" b="1" spc="150" dirty="0">
              <a:ln w="11430"/>
              <a:solidFill>
                <a:srgbClr val="99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Franklin Gothic Heavy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7800" y="0"/>
            <a:ext cx="9211800" cy="6858000"/>
          </a:xfrm>
          <a:prstGeom prst="rect">
            <a:avLst/>
          </a:prstGeom>
          <a:noFill/>
        </p:spPr>
      </p:pic>
      <p:pic>
        <p:nvPicPr>
          <p:cNvPr id="3" name="Picture 2" descr="C:\Users\Андрей\Desktop\3 аа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5"/>
            <a:ext cx="3905278" cy="292895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2" descr="C:\Users\Андрей\Desktop\5getImage.jpg"/>
          <p:cNvPicPr>
            <a:picLocks noChangeAspect="1" noChangeArrowheads="1"/>
          </p:cNvPicPr>
          <p:nvPr/>
        </p:nvPicPr>
        <p:blipFill>
          <a:blip r:embed="rId4"/>
          <a:srcRect l="20588" t="13235"/>
          <a:stretch>
            <a:fillRect/>
          </a:stretch>
        </p:blipFill>
        <p:spPr bwMode="auto">
          <a:xfrm>
            <a:off x="4786314" y="3143248"/>
            <a:ext cx="3857653" cy="316113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4786314" y="571480"/>
            <a:ext cx="3714776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 smtClean="0">
                <a:ln w="11430"/>
                <a:solidFill>
                  <a:srgbClr val="99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Heavy" pitchFamily="34" charset="0"/>
              </a:rPr>
              <a:t>9 мая – День Победы. </a:t>
            </a:r>
          </a:p>
          <a:p>
            <a:pPr algn="ctr"/>
            <a:r>
              <a:rPr lang="ru-RU" sz="2400" b="1" spc="150" dirty="0" smtClean="0">
                <a:ln w="11430"/>
                <a:solidFill>
                  <a:srgbClr val="99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Heavy" pitchFamily="34" charset="0"/>
              </a:rPr>
              <a:t>Школьники создают живой коридор к памятнику  для ветеранов.</a:t>
            </a:r>
            <a:endParaRPr lang="ru-RU" sz="2400" b="1" spc="150" dirty="0">
              <a:ln w="11430"/>
              <a:solidFill>
                <a:srgbClr val="99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Franklin Gothic Heavy" pitchFamily="34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57158" y="3500438"/>
            <a:ext cx="41434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spc="150" normalizeH="0" baseline="0" dirty="0" smtClean="0">
                <a:ln w="11430"/>
                <a:solidFill>
                  <a:srgbClr val="99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Heavy" pitchFamily="34" charset="0"/>
                <a:cs typeface="Arial" pitchFamily="34" charset="0"/>
              </a:rPr>
              <a:t>Вспомним всех поимённо, горем вспомним своим...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spc="150" normalizeH="0" baseline="0" dirty="0" smtClean="0">
                <a:ln w="11430"/>
                <a:solidFill>
                  <a:srgbClr val="99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Heavy" pitchFamily="34" charset="0"/>
                <a:cs typeface="Arial" pitchFamily="34" charset="0"/>
              </a:rPr>
              <a:t>Это нужно - не мёртвым!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spc="150" normalizeH="0" baseline="0" dirty="0" smtClean="0">
                <a:ln w="11430"/>
                <a:solidFill>
                  <a:srgbClr val="99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Heavy" pitchFamily="34" charset="0"/>
                <a:cs typeface="Arial" pitchFamily="34" charset="0"/>
              </a:rPr>
              <a:t>Это надо - живым!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1800" cy="6858000"/>
          </a:xfrm>
          <a:prstGeom prst="rect">
            <a:avLst/>
          </a:prstGeom>
          <a:noFill/>
        </p:spPr>
      </p:pic>
      <p:pic>
        <p:nvPicPr>
          <p:cNvPr id="3" name="Picture 2" descr="G:\DCIM\100D3100\DSC_073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00100" y="571480"/>
            <a:ext cx="3143272" cy="275454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Picture 2" descr="G:\DCIM\100D3100\DSC_0741.JPG"/>
          <p:cNvPicPr>
            <a:picLocks noChangeAspect="1" noChangeArrowheads="1"/>
          </p:cNvPicPr>
          <p:nvPr/>
        </p:nvPicPr>
        <p:blipFill>
          <a:blip r:embed="rId4" cstate="print"/>
          <a:srcRect t="7614"/>
          <a:stretch>
            <a:fillRect/>
          </a:stretch>
        </p:blipFill>
        <p:spPr bwMode="auto">
          <a:xfrm>
            <a:off x="5072066" y="3786190"/>
            <a:ext cx="3643338" cy="228668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Picture 2" descr="G:\DCIM\100D3100\DSC_07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786190"/>
            <a:ext cx="3857620" cy="228020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4357686" y="428604"/>
            <a:ext cx="4429156" cy="24929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spc="150" dirty="0" smtClean="0">
                <a:ln w="11430"/>
                <a:solidFill>
                  <a:srgbClr val="99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Heavy" pitchFamily="34" charset="0"/>
              </a:rPr>
              <a:t>Дети войны</a:t>
            </a:r>
          </a:p>
          <a:p>
            <a:pPr algn="ctr"/>
            <a:endParaRPr lang="ru-RU" sz="2400" b="1" spc="150" dirty="0" smtClean="0">
              <a:ln w="11430"/>
              <a:solidFill>
                <a:srgbClr val="99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Franklin Gothic Heavy" pitchFamily="34" charset="0"/>
            </a:endParaRPr>
          </a:p>
          <a:p>
            <a:pPr algn="ctr"/>
            <a:r>
              <a:rPr lang="ru-RU" sz="2400" b="1" spc="150" dirty="0" smtClean="0">
                <a:ln w="11430"/>
                <a:solidFill>
                  <a:srgbClr val="99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Heavy" pitchFamily="34" charset="0"/>
              </a:rPr>
              <a:t>Встреча </a:t>
            </a:r>
            <a:endParaRPr lang="ru-RU" sz="2400" b="1" spc="150" dirty="0" smtClean="0">
              <a:ln w="11430"/>
              <a:solidFill>
                <a:srgbClr val="99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Franklin Gothic Heavy" pitchFamily="34" charset="0"/>
            </a:endParaRPr>
          </a:p>
          <a:p>
            <a:pPr algn="ctr"/>
            <a:r>
              <a:rPr lang="ru-RU" sz="2400" b="1" spc="150" dirty="0" smtClean="0">
                <a:ln w="11430"/>
                <a:solidFill>
                  <a:srgbClr val="99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Heavy" pitchFamily="34" charset="0"/>
              </a:rPr>
              <a:t>детей детского сада с Любовью Михайловной </a:t>
            </a:r>
            <a:r>
              <a:rPr lang="ru-RU" sz="2400" b="1" spc="150" dirty="0" err="1" smtClean="0">
                <a:ln w="11430"/>
                <a:solidFill>
                  <a:srgbClr val="99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Heavy" pitchFamily="34" charset="0"/>
              </a:rPr>
              <a:t>Дьяконовой</a:t>
            </a:r>
            <a:endParaRPr lang="ru-RU" sz="2400" b="1" spc="150" dirty="0">
              <a:ln w="11430"/>
              <a:solidFill>
                <a:srgbClr val="99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Franklin Gothic Heavy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7800" y="0"/>
            <a:ext cx="92118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428604"/>
            <a:ext cx="7786742" cy="50475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/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ru-RU" sz="1600" b="1" spc="150" dirty="0" smtClean="0">
                <a:ln w="11430"/>
                <a:solidFill>
                  <a:srgbClr val="99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Heavy" pitchFamily="34" charset="0"/>
              </a:rPr>
              <a:t>Любовь Михайловна родилась 8 октября 1935 года. Когда началась война ей было 6 лет. Жили они в городе Ставрополе . Папа работал в НКВД и с первых дней войны его забрали на фронт. Она вспоминает, как они с сестрой и братом бежали за ним, когда он уходил. Рассказывала о том, как очень тяжело было жить во время войны. Все продовольствие отправляли на фронт, а они голодали. </a:t>
            </a:r>
          </a:p>
          <a:p>
            <a:pPr algn="just"/>
            <a:r>
              <a:rPr lang="ru-RU" sz="1600" b="1" spc="150" dirty="0" smtClean="0">
                <a:ln w="11430"/>
                <a:solidFill>
                  <a:srgbClr val="99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Heavy" pitchFamily="34" charset="0"/>
              </a:rPr>
              <a:t>	В 1943 году г. Ставрополь был оккупирован фашистами и нашей семье пришлось бежать к бабушке в пригород – </a:t>
            </a:r>
            <a:r>
              <a:rPr lang="ru-RU" sz="1600" b="1" spc="150" dirty="0" err="1" smtClean="0">
                <a:ln w="11430"/>
                <a:solidFill>
                  <a:srgbClr val="99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Heavy" pitchFamily="34" charset="0"/>
              </a:rPr>
              <a:t>Старомарьевку</a:t>
            </a:r>
            <a:r>
              <a:rPr lang="ru-RU" sz="1600" b="1" spc="150" dirty="0" smtClean="0">
                <a:ln w="11430"/>
                <a:solidFill>
                  <a:srgbClr val="99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Heavy" pitchFamily="34" charset="0"/>
              </a:rPr>
              <a:t>.  Приходилось прятаться в подвале чужого дома.  Помнит о том, как было  страшно, когда бросали бомбы. В доме у бабушки был немецкий штаб, во дворе стояли орудие и техника.  </a:t>
            </a:r>
          </a:p>
          <a:p>
            <a:pPr algn="just"/>
            <a:r>
              <a:rPr lang="ru-RU" sz="1600" b="1" spc="150" dirty="0" smtClean="0">
                <a:ln w="11430"/>
                <a:solidFill>
                  <a:srgbClr val="99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Heavy" pitchFamily="34" charset="0"/>
              </a:rPr>
              <a:t>	Спустя 3-4 месяца Советская Армия освободила город от захватчиков. Очень хорошо помнит День Победы, как люди радовались, обнимали и целовали друг друга. Тяжело жилось после победы, они ходили на поля и собирали колоски. Отец вернулся с войны только в 1948 году. В боях за Варшаву и Берлин был ранен. Имел награды  Орден Красной Звезды и Орден за Отвагу.  </a:t>
            </a:r>
            <a:endParaRPr lang="ru-RU" sz="1600" b="1" spc="150" dirty="0">
              <a:ln w="11430"/>
              <a:solidFill>
                <a:srgbClr val="99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Franklin Gothic Heavy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7800" y="0"/>
            <a:ext cx="92118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500042"/>
            <a:ext cx="71438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buNone/>
            </a:pPr>
            <a:r>
              <a:rPr lang="ru-RU" sz="2400" b="1" spc="150" dirty="0" smtClean="0">
                <a:ln w="11430"/>
                <a:solidFill>
                  <a:srgbClr val="99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Heavy" pitchFamily="34" charset="0"/>
              </a:rPr>
              <a:t>9 Мая - День Победы.</a:t>
            </a:r>
          </a:p>
          <a:p>
            <a:pPr algn="ctr">
              <a:buNone/>
            </a:pPr>
            <a:r>
              <a:rPr lang="ru-RU" sz="2400" b="1" spc="150" dirty="0" smtClean="0">
                <a:ln w="11430"/>
                <a:solidFill>
                  <a:srgbClr val="99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Heavy" pitchFamily="34" charset="0"/>
              </a:rPr>
              <a:t>В этом году мы отмечаем 70 лет со дня победы в Великой Отечественной войне.</a:t>
            </a:r>
          </a:p>
        </p:txBody>
      </p:sp>
      <p:pic>
        <p:nvPicPr>
          <p:cNvPr id="2049" name="Picture 1" descr="C:\Users\Андрей\Desktop\54546828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857364"/>
            <a:ext cx="3448057" cy="4411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7800" y="0"/>
            <a:ext cx="9211800" cy="6858000"/>
          </a:xfrm>
          <a:prstGeom prst="rect">
            <a:avLst/>
          </a:prstGeom>
          <a:noFill/>
        </p:spPr>
      </p:pic>
      <p:pic>
        <p:nvPicPr>
          <p:cNvPr id="5" name="Picture 6" descr="0_6824b_67f5a94d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57166"/>
            <a:ext cx="4143794" cy="310752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714348" y="500042"/>
            <a:ext cx="3286148" cy="49182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800" b="1" spc="150" dirty="0" smtClean="0">
                <a:ln w="11430"/>
                <a:solidFill>
                  <a:srgbClr val="99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Heavy" pitchFamily="34" charset="0"/>
              </a:rPr>
              <a:t>22-го июня 1941 года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800" b="1" spc="150" dirty="0" smtClean="0">
                <a:ln w="11430"/>
                <a:solidFill>
                  <a:srgbClr val="99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Heavy" pitchFamily="34" charset="0"/>
              </a:rPr>
              <a:t>пошел отсчет четырем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800" b="1" spc="150" dirty="0" smtClean="0">
                <a:ln w="11430"/>
                <a:solidFill>
                  <a:srgbClr val="99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Heavy" pitchFamily="34" charset="0"/>
              </a:rPr>
              <a:t>годам нечеловеческих усилий,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800" b="1" spc="150" dirty="0" smtClean="0">
                <a:ln w="11430"/>
                <a:solidFill>
                  <a:srgbClr val="99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Heavy" pitchFamily="34" charset="0"/>
              </a:rPr>
              <a:t> в течение которых будущее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800" b="1" spc="150" dirty="0" smtClean="0">
                <a:ln w="11430"/>
                <a:solidFill>
                  <a:srgbClr val="99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Heavy" pitchFamily="34" charset="0"/>
              </a:rPr>
              <a:t> каждого из нас висело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800" b="1" spc="150" dirty="0" smtClean="0">
                <a:ln w="11430"/>
                <a:solidFill>
                  <a:srgbClr val="99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Heavy" pitchFamily="34" charset="0"/>
              </a:rPr>
              <a:t> практически на волоске</a:t>
            </a:r>
            <a:r>
              <a:rPr lang="ru-RU" b="1" spc="150" dirty="0" smtClean="0">
                <a:ln w="11430"/>
                <a:solidFill>
                  <a:srgbClr val="99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Heavy" pitchFamily="34" charset="0"/>
              </a:rPr>
              <a:t>.  </a:t>
            </a:r>
            <a:endParaRPr lang="ru-RU" b="1" spc="150" dirty="0">
              <a:ln w="11430"/>
              <a:solidFill>
                <a:srgbClr val="99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Franklin Gothic Heavy" pitchFamily="34" charset="0"/>
            </a:endParaRPr>
          </a:p>
        </p:txBody>
      </p:sp>
      <p:pic>
        <p:nvPicPr>
          <p:cNvPr id="16386" name="Picture 2" descr="C:\Users\Андрей\Desktop\52233_13902873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5882" y="3714752"/>
            <a:ext cx="4178084" cy="275865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7800" y="0"/>
            <a:ext cx="9211800" cy="6858000"/>
          </a:xfrm>
          <a:prstGeom prst="rect">
            <a:avLst/>
          </a:prstGeom>
          <a:noFill/>
        </p:spPr>
      </p:pic>
      <p:pic>
        <p:nvPicPr>
          <p:cNvPr id="3" name="Picture 2" descr="C:\Users\Андрей\Desktop\imag88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214422"/>
            <a:ext cx="2786082" cy="310449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" name="Picture 2" descr="C:\Users\Андрей\Desktop\getImage.jpg"/>
          <p:cNvPicPr>
            <a:picLocks noChangeAspect="1" noChangeArrowheads="1"/>
          </p:cNvPicPr>
          <p:nvPr/>
        </p:nvPicPr>
        <p:blipFill>
          <a:blip r:embed="rId4"/>
          <a:srcRect t="3672" b="33905"/>
          <a:stretch>
            <a:fillRect/>
          </a:stretch>
        </p:blipFill>
        <p:spPr bwMode="auto">
          <a:xfrm>
            <a:off x="5357818" y="1928802"/>
            <a:ext cx="2714644" cy="364333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428596" y="4357694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50" dirty="0" smtClean="0">
                <a:ln w="11430"/>
                <a:solidFill>
                  <a:srgbClr val="99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Heavy" pitchFamily="34" charset="0"/>
              </a:rPr>
              <a:t>Сергеев Михаил Григорьевич</a:t>
            </a:r>
            <a:endParaRPr lang="ru-RU" b="1" spc="150" dirty="0">
              <a:ln w="11430"/>
              <a:solidFill>
                <a:srgbClr val="99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Franklin Gothic Heavy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4810" y="5715016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50" dirty="0" smtClean="0">
                <a:ln w="11430"/>
                <a:solidFill>
                  <a:srgbClr val="99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Heavy" pitchFamily="34" charset="0"/>
              </a:rPr>
              <a:t>Ковалев Василий </a:t>
            </a:r>
            <a:r>
              <a:rPr lang="ru-RU" b="1" spc="150" dirty="0" err="1" smtClean="0">
                <a:ln w="11430"/>
                <a:solidFill>
                  <a:srgbClr val="99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Heavy" pitchFamily="34" charset="0"/>
              </a:rPr>
              <a:t>Ульянович</a:t>
            </a:r>
            <a:endParaRPr lang="ru-RU" b="1" spc="150" dirty="0">
              <a:ln w="11430"/>
              <a:solidFill>
                <a:srgbClr val="99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Franklin Gothic Heavy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285728"/>
            <a:ext cx="8786874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000" b="1" spc="150" dirty="0" smtClean="0">
                <a:ln w="11430"/>
                <a:solidFill>
                  <a:srgbClr val="99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Heavy" pitchFamily="34" charset="0"/>
              </a:rPr>
              <a:t>Участники Великой Отечественной войны</a:t>
            </a:r>
            <a:endParaRPr lang="ru-RU" sz="3000" b="1" spc="150" dirty="0">
              <a:ln w="11430"/>
              <a:solidFill>
                <a:srgbClr val="99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Franklin Gothic Heavy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7800" y="0"/>
            <a:ext cx="9211800" cy="6858000"/>
          </a:xfrm>
          <a:prstGeom prst="rect">
            <a:avLst/>
          </a:prstGeom>
          <a:noFill/>
        </p:spPr>
      </p:pic>
      <p:pic>
        <p:nvPicPr>
          <p:cNvPr id="3" name="Picture 2" descr="C:\Users\Андрей\Desktop\ф\DSC_05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00042"/>
            <a:ext cx="4403723" cy="271464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Picture 2" descr="C:\Users\Андрей\Desktop\ф\DSC_0536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00562" y="3500438"/>
            <a:ext cx="4071966" cy="290212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5000628" y="428604"/>
            <a:ext cx="3571900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spc="150" dirty="0" smtClean="0">
                <a:ln w="11430"/>
                <a:solidFill>
                  <a:srgbClr val="99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Heavy" pitchFamily="34" charset="0"/>
              </a:rPr>
              <a:t>Сергеев Михаил Григорьевич был призван  в ряды Советской Армии в 1944 году. Семнадцатилетним юношей был отправлен  на границу в Молдавию. Служба на границе была трудной, опасной.  Много раз приходилось задерживать шпионов, перебежчиков.</a:t>
            </a:r>
            <a:endParaRPr lang="ru-RU" sz="1600" b="1" spc="150" dirty="0">
              <a:ln w="11430"/>
              <a:solidFill>
                <a:srgbClr val="99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Franklin Gothic Heavy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7800" y="0"/>
            <a:ext cx="9211800" cy="6858000"/>
          </a:xfrm>
          <a:prstGeom prst="rect">
            <a:avLst/>
          </a:prstGeom>
          <a:noFill/>
        </p:spPr>
      </p:pic>
      <p:pic>
        <p:nvPicPr>
          <p:cNvPr id="4" name="Picture 2" descr="C:\Users\Андрей\Desktop\ф\DSC_053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1472" y="571480"/>
            <a:ext cx="4036007" cy="253788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Picture 2" descr="C:\Users\Андрей\Desktop\ф\DSC_05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00438"/>
            <a:ext cx="3929090" cy="267820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500034" y="3286124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50" dirty="0" smtClean="0">
                <a:ln w="11430"/>
                <a:solidFill>
                  <a:srgbClr val="99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Heavy" pitchFamily="34" charset="0"/>
              </a:rPr>
              <a:t>Прослужил на границе 14 лет и в 31 год вышел на пенсию.</a:t>
            </a:r>
            <a:endParaRPr lang="ru-RU" b="1" spc="150" dirty="0">
              <a:ln w="11430"/>
              <a:solidFill>
                <a:srgbClr val="99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Franklin Gothic Heavy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7752" y="1857364"/>
            <a:ext cx="3714776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50" dirty="0" smtClean="0">
                <a:ln w="11430"/>
                <a:solidFill>
                  <a:srgbClr val="99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Heavy" pitchFamily="34" charset="0"/>
              </a:rPr>
              <a:t>Участвовал в краевом семинаре секретарей парткомов  в 1967 году, где встретился с Юрием Борисовичем  Левитаном.</a:t>
            </a:r>
            <a:endParaRPr lang="ru-RU" b="1" spc="150" dirty="0">
              <a:ln w="11430"/>
              <a:solidFill>
                <a:srgbClr val="99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Franklin Gothic Heavy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ндрей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7800" y="0"/>
            <a:ext cx="9211800" cy="6858000"/>
          </a:xfrm>
          <a:prstGeom prst="rect">
            <a:avLst/>
          </a:prstGeom>
          <a:noFill/>
        </p:spPr>
      </p:pic>
      <p:pic>
        <p:nvPicPr>
          <p:cNvPr id="6" name="Picture 2" descr="C:\Users\Андрей\Desktop\ф\DSC_05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3857652" cy="257176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" name="Picture 2" descr="C:\Users\Андрей\Desktop\ф\DSC_05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3707856"/>
            <a:ext cx="3987133" cy="279297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Picture 2" descr="C:\Users\Андрей\Desktop\ф\DSC_05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429000"/>
            <a:ext cx="3357586" cy="304375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>
            <a:off x="4643438" y="500042"/>
            <a:ext cx="3929090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spc="150" dirty="0" smtClean="0">
                <a:ln w="11430"/>
                <a:solidFill>
                  <a:srgbClr val="99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Heavy" pitchFamily="34" charset="0"/>
              </a:rPr>
              <a:t>Михаил Григорьевич посетил детский сад и рассказал детям о службе в рядах Советской Армии. Дети почувствовали  особенную значимость и торжественность этой встречи. Они очень ответственно отнеслись  к выступлению ветерана , поблагодарили его  и подарили стихи, песни и поздравительную открытку.</a:t>
            </a:r>
            <a:endParaRPr lang="ru-RU" sz="1600" b="1" spc="150" dirty="0">
              <a:ln w="11430"/>
              <a:solidFill>
                <a:srgbClr val="99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Franklin Gothic Heavy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7800" y="0"/>
            <a:ext cx="9211800" cy="6858000"/>
          </a:xfrm>
          <a:prstGeom prst="rect">
            <a:avLst/>
          </a:prstGeom>
          <a:noFill/>
        </p:spPr>
      </p:pic>
      <p:pic>
        <p:nvPicPr>
          <p:cNvPr id="3" name="Picture 3" descr="C:\Users\Андрей\Desktop\ф\DSC_054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28662" y="642918"/>
            <a:ext cx="7240385" cy="36576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857224" y="4572008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spc="150" dirty="0" smtClean="0">
                <a:ln w="11430"/>
                <a:solidFill>
                  <a:srgbClr val="99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Heavy" pitchFamily="34" charset="0"/>
              </a:rPr>
              <a:t>Чаепитие с ветераном.</a:t>
            </a:r>
            <a:endParaRPr lang="ru-RU" sz="3600" b="1" spc="150" dirty="0">
              <a:ln w="11430"/>
              <a:solidFill>
                <a:srgbClr val="99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Franklin Gothic Heavy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7800" y="0"/>
            <a:ext cx="9211800" cy="6858000"/>
          </a:xfrm>
          <a:prstGeom prst="rect">
            <a:avLst/>
          </a:prstGeom>
          <a:noFill/>
        </p:spPr>
      </p:pic>
      <p:pic>
        <p:nvPicPr>
          <p:cNvPr id="3" name="Picture 2" descr="C:\Users\Андрей\Desktop\imag99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571480"/>
            <a:ext cx="6572296" cy="492922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2214546" y="5786454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50" dirty="0" smtClean="0">
                <a:ln w="11430"/>
                <a:solidFill>
                  <a:srgbClr val="99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Heavy" pitchFamily="34" charset="0"/>
              </a:rPr>
              <a:t>Встреча ветеранов ВОВ с губернатором  Ставропольского края. </a:t>
            </a:r>
            <a:endParaRPr lang="ru-RU" b="1" spc="150" dirty="0">
              <a:ln w="11430"/>
              <a:solidFill>
                <a:srgbClr val="99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Franklin Gothic Heavy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7800" y="-142900"/>
            <a:ext cx="9211800" cy="7000900"/>
          </a:xfrm>
          <a:prstGeom prst="rect">
            <a:avLst/>
          </a:prstGeom>
          <a:noFill/>
        </p:spPr>
      </p:pic>
      <p:pic>
        <p:nvPicPr>
          <p:cNvPr id="5" name="Picture 2" descr="C:\Users\Андрей\Desktop\imagлл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643314"/>
            <a:ext cx="3714775" cy="27860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" name="Picture 2" descr="C:\Users\Андрей\Desktop\getImage7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7166"/>
            <a:ext cx="4786346" cy="358976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5429256" y="857232"/>
            <a:ext cx="3429024" cy="2031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50" dirty="0" smtClean="0">
                <a:ln w="11430"/>
                <a:solidFill>
                  <a:srgbClr val="99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Heavy" pitchFamily="34" charset="0"/>
              </a:rPr>
              <a:t>В центре поселка находится памятник Неизвестному солдату. Ежегодно жители поселка  собираются на митинг посвященный Дню Победы.</a:t>
            </a:r>
            <a:endParaRPr lang="ru-RU" b="1" spc="150" dirty="0">
              <a:ln w="11430"/>
              <a:solidFill>
                <a:srgbClr val="99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Franklin Gothic Heavy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929066"/>
            <a:ext cx="4572000" cy="147732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50" dirty="0" smtClean="0">
                <a:ln w="11430"/>
                <a:solidFill>
                  <a:srgbClr val="99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Heavy" pitchFamily="34" charset="0"/>
              </a:rPr>
              <a:t>День победы. И в огнях салюта</a:t>
            </a:r>
            <a:br>
              <a:rPr lang="ru-RU" b="1" spc="150" dirty="0" smtClean="0">
                <a:ln w="11430"/>
                <a:solidFill>
                  <a:srgbClr val="99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Heavy" pitchFamily="34" charset="0"/>
              </a:rPr>
            </a:br>
            <a:r>
              <a:rPr lang="ru-RU" b="1" spc="150" dirty="0" smtClean="0">
                <a:ln w="11430"/>
                <a:solidFill>
                  <a:srgbClr val="99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Heavy" pitchFamily="34" charset="0"/>
              </a:rPr>
              <a:t>Будто гром: - Запомните навек,</a:t>
            </a:r>
            <a:br>
              <a:rPr lang="ru-RU" b="1" spc="150" dirty="0" smtClean="0">
                <a:ln w="11430"/>
                <a:solidFill>
                  <a:srgbClr val="99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Heavy" pitchFamily="34" charset="0"/>
              </a:rPr>
            </a:br>
            <a:r>
              <a:rPr lang="ru-RU" b="1" spc="150" dirty="0" smtClean="0">
                <a:ln w="11430"/>
                <a:solidFill>
                  <a:srgbClr val="99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Heavy" pitchFamily="34" charset="0"/>
              </a:rPr>
              <a:t>Что в сраженьях каждую минуту,</a:t>
            </a:r>
            <a:br>
              <a:rPr lang="ru-RU" b="1" spc="150" dirty="0" smtClean="0">
                <a:ln w="11430"/>
                <a:solidFill>
                  <a:srgbClr val="99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Heavy" pitchFamily="34" charset="0"/>
              </a:rPr>
            </a:br>
            <a:r>
              <a:rPr lang="ru-RU" b="1" spc="150" dirty="0" smtClean="0">
                <a:ln w="11430"/>
                <a:solidFill>
                  <a:srgbClr val="99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Heavy" pitchFamily="34" charset="0"/>
              </a:rPr>
              <a:t>Да, буквально каждую минуту</a:t>
            </a:r>
            <a:br>
              <a:rPr lang="ru-RU" b="1" spc="150" dirty="0" smtClean="0">
                <a:ln w="11430"/>
                <a:solidFill>
                  <a:srgbClr val="99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Heavy" pitchFamily="34" charset="0"/>
              </a:rPr>
            </a:br>
            <a:r>
              <a:rPr lang="ru-RU" b="1" spc="150" dirty="0" smtClean="0">
                <a:ln w="11430"/>
                <a:solidFill>
                  <a:srgbClr val="99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Heavy" pitchFamily="34" charset="0"/>
              </a:rPr>
              <a:t>Погибало десять человек!</a:t>
            </a:r>
            <a:endParaRPr lang="ru-RU" b="1" spc="150" dirty="0">
              <a:ln w="11430"/>
              <a:solidFill>
                <a:srgbClr val="99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Franklin Gothic Heavy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</TotalTime>
  <Words>294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саверская л и</cp:lastModifiedBy>
  <cp:revision>36</cp:revision>
  <dcterms:created xsi:type="dcterms:W3CDTF">2015-02-23T13:55:25Z</dcterms:created>
  <dcterms:modified xsi:type="dcterms:W3CDTF">2015-02-24T06:40:46Z</dcterms:modified>
</cp:coreProperties>
</file>